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5" r:id="rId5"/>
    <p:sldId id="287" r:id="rId6"/>
    <p:sldId id="286" r:id="rId7"/>
    <p:sldId id="29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3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1274" autoAdjust="0"/>
  </p:normalViewPr>
  <p:slideViewPr>
    <p:cSldViewPr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nn\Desktop\район с нп с названием  сел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38"/>
          <a:stretch/>
        </p:blipFill>
        <p:spPr bwMode="auto">
          <a:xfrm>
            <a:off x="2946445" y="1916832"/>
            <a:ext cx="6197555" cy="4576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ru-RU" dirty="0" smtClean="0"/>
              <a:t>Администрация Северного сельсовета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/>
          <a:lstStyle/>
          <a:p>
            <a:r>
              <a:rPr lang="ru-RU" dirty="0" smtClean="0"/>
              <a:t>Северного района Новосибирской области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1" y="393048"/>
            <a:ext cx="971150" cy="1179946"/>
          </a:xfrm>
          <a:prstGeom prst="rect">
            <a:avLst/>
          </a:prstGeom>
        </p:spPr>
      </p:pic>
      <p:pic>
        <p:nvPicPr>
          <p:cNvPr id="1026" name="Picture 2" descr="C:\Users\Adminnn\Desktop\ger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5" y="361180"/>
            <a:ext cx="979298" cy="1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nn\Desktop\VSO\Инициативное бюджетирование\Трактор - фото\rusich-t-224-5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nn\Desktop\VSO\Инициативное бюджетирование\Трактор - фото\rusich-new-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41381"/>
              </p:ext>
            </p:extLst>
          </p:nvPr>
        </p:nvGraphicFramePr>
        <p:xfrm>
          <a:off x="755576" y="1988840"/>
          <a:ext cx="7560000" cy="37800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780000"/>
                <a:gridCol w="3780000"/>
              </a:tblGrid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Трактор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328</a:t>
                      </a:r>
                      <a:r>
                        <a:rPr lang="ru-RU" sz="2400" baseline="0" dirty="0" smtClean="0"/>
                        <a:t> 000</a:t>
                      </a:r>
                      <a:endParaRPr lang="ru-RU" sz="24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ПСМ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89 040</a:t>
                      </a:r>
                      <a:endParaRPr lang="ru-RU" sz="24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Экскаватор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160 000</a:t>
                      </a:r>
                      <a:endParaRPr lang="ru-RU" sz="24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Косилка роторная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30 000 (скидка 50%)</a:t>
                      </a:r>
                      <a:endParaRPr lang="ru-RU" sz="24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Отвал коммунальный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48 680</a:t>
                      </a:r>
                      <a:endParaRPr lang="ru-RU" sz="24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Щетка коммунальная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61 000</a:t>
                      </a:r>
                      <a:endParaRPr lang="ru-RU" sz="24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Итого</a:t>
                      </a:r>
                      <a:endParaRPr lang="ru-RU" sz="2400" dirty="0"/>
                    </a:p>
                  </a:txBody>
                  <a:tcPr anchor="ctr"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716 680</a:t>
                      </a:r>
                      <a:endParaRPr lang="ru-RU" sz="2400" dirty="0"/>
                    </a:p>
                  </a:txBody>
                  <a:tcPr anchor="ctr">
                    <a:solidFill>
                      <a:srgbClr val="F6E7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6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nn\Desktop\VSO\Инициативное бюджетирование\Трактор - фото\chuvashpiller-504-ekskavator-2_1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nn\Desktop\VSO\Инициативное бюджетирование\Трактор - фото\kosilka-125_1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nn\Desktop\VSO\Инициативное бюджетирование\Трактор - фото\rusich-otval-21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nn\Desktop\VSO\Инициативное бюджетирование\Трактор - фото\schetka-dlya-traktora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9996" y="5454750"/>
            <a:ext cx="1121569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0855" y="4277221"/>
            <a:ext cx="130707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7895" y="3099913"/>
            <a:ext cx="1313681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финансирование (</a:t>
            </a:r>
            <a:r>
              <a:rPr lang="ru-RU" dirty="0" smtClean="0"/>
              <a:t>расчётное)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76264"/>
            <a:ext cx="8229600" cy="37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Субсидии из областного бюджета</a:t>
            </a:r>
          </a:p>
          <a:p>
            <a:pPr marL="0" indent="0" algn="ctr">
              <a:buNone/>
            </a:pPr>
            <a:r>
              <a:rPr lang="ru-RU" dirty="0" smtClean="0"/>
              <a:t>501 676</a:t>
            </a:r>
          </a:p>
          <a:p>
            <a:pPr marL="0" indent="0">
              <a:buNone/>
            </a:pPr>
            <a:r>
              <a:rPr lang="ru-RU" dirty="0" smtClean="0"/>
              <a:t>Средства из местного бюджета</a:t>
            </a:r>
          </a:p>
          <a:p>
            <a:pPr marL="0" indent="0" algn="ctr">
              <a:buNone/>
            </a:pPr>
            <a:r>
              <a:rPr lang="ru-RU" dirty="0" smtClean="0"/>
              <a:t>143 336</a:t>
            </a:r>
          </a:p>
          <a:p>
            <a:pPr marL="0" indent="0">
              <a:buNone/>
            </a:pPr>
            <a:r>
              <a:rPr lang="ru-RU" dirty="0" smtClean="0"/>
              <a:t>Собственные средства жителей</a:t>
            </a:r>
          </a:p>
          <a:p>
            <a:pPr marL="0" indent="0" algn="ctr">
              <a:buNone/>
            </a:pPr>
            <a:r>
              <a:rPr lang="ru-RU" dirty="0" smtClean="0"/>
              <a:t>71 668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37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Финансовое обеспечение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589239"/>
            <a:ext cx="5904656" cy="154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29550" y="2800178"/>
            <a:ext cx="347064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192510"/>
            <a:ext cx="5904656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Субсидии из областного бюджета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ru-RU" dirty="0" smtClean="0"/>
              <a:t>до 1 500 000 рублей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Средства из местного бюджета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ru-RU" dirty="0" smtClean="0"/>
              <a:t>не менее 20 % от суммы субсидии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Собственные средства жителей</a:t>
            </a:r>
          </a:p>
          <a:p>
            <a:pPr marL="0" indent="0" algn="ctr">
              <a:buNone/>
            </a:pPr>
            <a:r>
              <a:rPr lang="ru-RU" dirty="0" smtClean="0"/>
              <a:t>не менее 10 % от суммы субсидии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91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ru-RU" dirty="0" err="1" smtClean="0"/>
              <a:t>Минитрактор</a:t>
            </a:r>
            <a:r>
              <a:rPr lang="ru-RU" dirty="0" smtClean="0"/>
              <a:t> РУСИЧ Т-224Г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5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nn\Desktop\VSO\Инициативное бюджетирование\Трактор - фото\rusich-t-224-3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0" y="657000"/>
            <a:ext cx="73920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/>
              <a:t>ООО </a:t>
            </a:r>
            <a:r>
              <a:rPr lang="ru-RU" sz="3600" dirty="0" smtClean="0"/>
              <a:t>«Русич-</a:t>
            </a:r>
            <a:r>
              <a:rPr lang="ru-RU" sz="3600" dirty="0" err="1" smtClean="0"/>
              <a:t>Ловол</a:t>
            </a:r>
            <a:r>
              <a:rPr lang="ru-RU" sz="3600" dirty="0" smtClean="0"/>
              <a:t>» российский </a:t>
            </a:r>
            <a:r>
              <a:rPr lang="ru-RU" sz="3600" dirty="0"/>
              <a:t>лидер по производству сельскохозяйственных и коммунальных тракторов, запасных частей, навесного </a:t>
            </a:r>
            <a:r>
              <a:rPr lang="ru-RU" sz="3600" dirty="0" smtClean="0"/>
              <a:t>оборудования.</a:t>
            </a:r>
          </a:p>
          <a:p>
            <a:pPr marL="0" indent="0">
              <a:buNone/>
            </a:pPr>
            <a:r>
              <a:rPr lang="ru-RU" sz="3600" dirty="0"/>
              <a:t>Техника собирается в России на тракторном заводе </a:t>
            </a:r>
            <a:r>
              <a:rPr lang="ru-RU" sz="3600" dirty="0" err="1" smtClean="0"/>
              <a:t>Чувашпиллер</a:t>
            </a:r>
            <a:r>
              <a:rPr lang="ru-RU" sz="3600" dirty="0" smtClean="0"/>
              <a:t> (г. Чебоксары), </a:t>
            </a:r>
            <a:r>
              <a:rPr lang="ru-RU" sz="3600" dirty="0"/>
              <a:t>с использованием импортных и российских комплектующих, проходит обкатку и проверку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sz="3600" dirty="0"/>
              <a:t>Вся техника марки РУСИЧ и ЧУВАШПИЛЛЕР соответствует ГОСТ и сертифицирована по стандарту ЕАС (евразийское соответствие).</a:t>
            </a:r>
          </a:p>
        </p:txBody>
      </p:sp>
    </p:spTree>
    <p:extLst>
      <p:ext uri="{BB962C8B-B14F-4D97-AF65-F5344CB8AC3E}">
        <p14:creationId xmlns:p14="http://schemas.microsoft.com/office/powerpoint/2010/main" val="12678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391288"/>
              </p:ext>
            </p:extLst>
          </p:nvPr>
        </p:nvGraphicFramePr>
        <p:xfrm>
          <a:off x="457200" y="1916829"/>
          <a:ext cx="8229600" cy="3960443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5859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 двигателя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дизельный, четырехтактный</a:t>
                      </a:r>
                      <a:endParaRPr lang="ru-RU" sz="2400" dirty="0"/>
                    </a:p>
                  </a:txBody>
                  <a:tcPr anchor="ctr"/>
                </a:tc>
              </a:tr>
              <a:tr h="5859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Мощность, </a:t>
                      </a:r>
                      <a:r>
                        <a:rPr lang="ru-RU" sz="2400" dirty="0" err="1" smtClean="0"/>
                        <a:t>л.с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</a:t>
                      </a:r>
                      <a:endParaRPr lang="ru-RU" sz="2400" dirty="0"/>
                    </a:p>
                  </a:txBody>
                  <a:tcPr anchor="ctr"/>
                </a:tc>
              </a:tr>
              <a:tr h="5859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Колесная формула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4х4</a:t>
                      </a:r>
                      <a:endParaRPr lang="ru-RU" sz="2400" dirty="0"/>
                    </a:p>
                  </a:txBody>
                  <a:tcPr anchor="ctr"/>
                </a:tc>
              </a:tr>
              <a:tr h="1030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Габаритные размеры: длина/ширина/высота, мм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2650/1200/1900</a:t>
                      </a:r>
                      <a:endParaRPr lang="ru-RU" sz="2400" dirty="0"/>
                    </a:p>
                  </a:txBody>
                  <a:tcPr anchor="ctr"/>
                </a:tc>
              </a:tr>
              <a:tr h="5859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Дорожный просвет, мм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340</a:t>
                      </a:r>
                      <a:endParaRPr lang="ru-RU" sz="2400" dirty="0"/>
                    </a:p>
                  </a:txBody>
                  <a:tcPr anchor="ctr"/>
                </a:tc>
              </a:tr>
              <a:tr h="5859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Эксплуатационная масса, кг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1200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вопросы решает?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организация в границах поселения электро-, тепло-, газо- и водоснабжения, водоотведения, снабжения населения топливом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поддержание </a:t>
            </a:r>
            <a:r>
              <a:rPr lang="ru-RU" dirty="0"/>
              <a:t>надлежащего технического состояния автомобильных дорог местного значения и сооружений на них;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и организация обустройства мест для массового отдыха жителей поселения, в том числе обеспечение свободного доступа к водным объектам общего пользования и их береговым полосам</a:t>
            </a:r>
            <a:r>
              <a:rPr lang="ru-RU" dirty="0" smtClean="0"/>
              <a:t>;</a:t>
            </a:r>
          </a:p>
          <a:p>
            <a:r>
              <a:rPr lang="ru-RU" dirty="0"/>
              <a:t>организация благоустройства территории поселения, включая освещение улиц и озеленение территорий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Дополнительно:</a:t>
            </a:r>
          </a:p>
          <a:p>
            <a:r>
              <a:rPr lang="ru-RU" dirty="0" smtClean="0"/>
              <a:t>поддержание надлежащего технического состояния ГТС «Дамба на реке </a:t>
            </a:r>
            <a:r>
              <a:rPr lang="ru-RU" dirty="0" err="1" smtClean="0"/>
              <a:t>Тартас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nn\Desktop\VSO\Инициативное бюджетирование\Трактор - фото\rusich-t-224-1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nn\Desktop\VSO\Инициативное бюджетирование\Трактор - фото\rusich-t-224-2.800x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276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Администрация Северного сельсовета</vt:lpstr>
      <vt:lpstr>Финансовое обеспечение проекта</vt:lpstr>
      <vt:lpstr>Минитрактор РУСИЧ Т-224Г</vt:lpstr>
      <vt:lpstr>Презентация PowerPoint</vt:lpstr>
      <vt:lpstr>Презентация PowerPoint</vt:lpstr>
      <vt:lpstr>Технические характеристики</vt:lpstr>
      <vt:lpstr>Какие вопросы решает?</vt:lpstr>
      <vt:lpstr>Презентация PowerPoint</vt:lpstr>
      <vt:lpstr>Презентация PowerPoint</vt:lpstr>
      <vt:lpstr>Презентация PowerPoint</vt:lpstr>
      <vt:lpstr>Презентация PowerPoint</vt:lpstr>
      <vt:lpstr>Стоимость?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финансирование (расчётное)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Северного сельсовета</dc:title>
  <dc:creator>Adminnn</dc:creator>
  <cp:lastModifiedBy>Adminnn</cp:lastModifiedBy>
  <cp:revision>82</cp:revision>
  <cp:lastPrinted>2019-10-02T08:40:40Z</cp:lastPrinted>
  <dcterms:created xsi:type="dcterms:W3CDTF">2019-06-17T10:44:25Z</dcterms:created>
  <dcterms:modified xsi:type="dcterms:W3CDTF">2019-10-02T08:40:56Z</dcterms:modified>
</cp:coreProperties>
</file>